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328" r:id="rId2"/>
    <p:sldId id="256" r:id="rId3"/>
    <p:sldId id="313" r:id="rId4"/>
    <p:sldId id="293" r:id="rId5"/>
    <p:sldId id="257" r:id="rId6"/>
    <p:sldId id="258" r:id="rId7"/>
    <p:sldId id="259" r:id="rId8"/>
    <p:sldId id="260" r:id="rId9"/>
    <p:sldId id="261" r:id="rId10"/>
    <p:sldId id="262" r:id="rId11"/>
    <p:sldId id="263" r:id="rId12"/>
    <p:sldId id="341" r:id="rId13"/>
    <p:sldId id="336" r:id="rId14"/>
    <p:sldId id="332" r:id="rId15"/>
    <p:sldId id="333" r:id="rId16"/>
    <p:sldId id="334" r:id="rId17"/>
    <p:sldId id="335" r:id="rId18"/>
    <p:sldId id="311" r:id="rId19"/>
    <p:sldId id="326" r:id="rId20"/>
    <p:sldId id="340" r:id="rId21"/>
    <p:sldId id="325" r:id="rId22"/>
    <p:sldId id="327" r:id="rId23"/>
    <p:sldId id="337" r:id="rId24"/>
    <p:sldId id="338" r:id="rId25"/>
    <p:sldId id="339" r:id="rId26"/>
    <p:sldId id="324" r:id="rId27"/>
    <p:sldId id="329" r:id="rId28"/>
    <p:sldId id="331" r:id="rId29"/>
    <p:sldId id="268" r:id="rId30"/>
    <p:sldId id="269" r:id="rId31"/>
    <p:sldId id="270" r:id="rId32"/>
    <p:sldId id="315" r:id="rId33"/>
    <p:sldId id="320" r:id="rId34"/>
    <p:sldId id="321" r:id="rId35"/>
    <p:sldId id="322" r:id="rId36"/>
    <p:sldId id="271" r:id="rId37"/>
    <p:sldId id="272" r:id="rId38"/>
    <p:sldId id="306" r:id="rId39"/>
    <p:sldId id="307" r:id="rId40"/>
    <p:sldId id="308" r:id="rId41"/>
    <p:sldId id="309" r:id="rId42"/>
    <p:sldId id="310" r:id="rId43"/>
    <p:sldId id="296" r:id="rId44"/>
    <p:sldId id="304" r:id="rId45"/>
    <p:sldId id="295" r:id="rId46"/>
    <p:sldId id="297" r:id="rId47"/>
    <p:sldId id="298" r:id="rId48"/>
    <p:sldId id="301" r:id="rId49"/>
    <p:sldId id="302" r:id="rId50"/>
    <p:sldId id="303" r:id="rId51"/>
    <p:sldId id="299" r:id="rId52"/>
    <p:sldId id="300" r:id="rId53"/>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167" autoAdjust="0"/>
  </p:normalViewPr>
  <p:slideViewPr>
    <p:cSldViewPr>
      <p:cViewPr>
        <p:scale>
          <a:sx n="80" d="100"/>
          <a:sy n="80" d="100"/>
        </p:scale>
        <p:origin x="-630"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Thank you for attending this session about bike trainers.</a:t>
            </a:r>
            <a:endParaRPr lang="en-US" dirty="0" smtClean="0"/>
          </a:p>
          <a:p>
            <a:pPr lvl="1"/>
            <a:r>
              <a:rPr lang="en-US" baseline="0" dirty="0" smtClean="0"/>
              <a:t>This article describes how I got my brain injury.</a:t>
            </a:r>
          </a:p>
          <a:p>
            <a:pPr lvl="1"/>
            <a:r>
              <a:rPr lang="en-US" baseline="0" dirty="0" smtClean="0"/>
              <a:t>Note:  I lived in Ohio at the time</a:t>
            </a:r>
          </a:p>
          <a:p>
            <a:pPr lvl="1"/>
            <a:r>
              <a:rPr lang="en-US" baseline="0" dirty="0" smtClean="0"/>
              <a:t>Note:  I am cyclist;  I have completed a 200 km ride in Europe;  I biked on a </a:t>
            </a:r>
            <a:r>
              <a:rPr lang="en-US" b="1" baseline="0" dirty="0" smtClean="0"/>
              <a:t>relay</a:t>
            </a:r>
            <a:r>
              <a:rPr lang="en-US" baseline="0" dirty="0" smtClean="0"/>
              <a:t> team that won an Olympic Triathlon in Vermilion Ohio.</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12</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13</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a:t>
            </a:r>
            <a:r>
              <a:rPr lang="en-US" b="1" baseline="0" dirty="0" smtClean="0"/>
              <a:t>SLIDE </a:t>
            </a:r>
            <a:r>
              <a:rPr lang="en-US" b="1" baseline="0" dirty="0" smtClean="0"/>
              <a:t>34 </a:t>
            </a:r>
            <a:r>
              <a:rPr lang="en-US" baseline="0" dirty="0" smtClean="0"/>
              <a:t>[not shown]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14</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18</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19</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lvl="1"/>
            <a:r>
              <a:rPr lang="en-US" dirty="0" smtClean="0"/>
              <a:t>Combining them rendered</a:t>
            </a:r>
            <a:r>
              <a:rPr lang="en-US" baseline="0" dirty="0" smtClean="0"/>
              <a:t> an enjoyable activity.</a:t>
            </a:r>
          </a:p>
          <a:p>
            <a:pPr lvl="1"/>
            <a:r>
              <a:rPr lang="en-US" baseline="0" dirty="0" smtClean="0"/>
              <a:t>Lots of hyperlinks in this presentation.</a:t>
            </a:r>
            <a:endParaRPr lang="en-US" dirty="0" smtClean="0"/>
          </a:p>
          <a:p>
            <a:pPr lvl="1"/>
            <a:r>
              <a:rPr lang="en-US" dirty="0" smtClean="0"/>
              <a:t>In spite of disability, I still can enjoy</a:t>
            </a:r>
            <a:r>
              <a:rPr lang="en-US" baseline="0" dirty="0" smtClean="0"/>
              <a:t> cycling.</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24</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C</a:t>
            </a:r>
          </a:p>
          <a:p>
            <a:r>
              <a:rPr lang="en-US" dirty="0" smtClean="0"/>
              <a:t>B</a:t>
            </a:r>
          </a:p>
          <a:p>
            <a:r>
              <a:rPr lang="en-US" dirty="0" smtClean="0"/>
              <a:t>C</a:t>
            </a:r>
          </a:p>
          <a:p>
            <a:r>
              <a:rPr lang="en-US" dirty="0" smtClean="0"/>
              <a:t>D</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B</a:t>
            </a:r>
          </a:p>
          <a:p>
            <a:r>
              <a:rPr lang="en-US" dirty="0" smtClean="0"/>
              <a:t>B</a:t>
            </a:r>
          </a:p>
          <a:p>
            <a:r>
              <a:rPr lang="en-US" dirty="0" smtClean="0"/>
              <a:t>A</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A</a:t>
            </a:r>
          </a:p>
          <a:p>
            <a:r>
              <a:rPr lang="en-US" dirty="0" smtClean="0"/>
              <a:t>C</a:t>
            </a:r>
          </a:p>
          <a:p>
            <a:r>
              <a:rPr lang="en-US" dirty="0" smtClean="0"/>
              <a:t>A</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a:t>
            </a:r>
          </a:p>
          <a:p>
            <a:pPr lvl="1"/>
            <a:r>
              <a:rPr lang="en-US" dirty="0" smtClean="0"/>
              <a:t>Sweat guards prevent damage to your bike</a:t>
            </a:r>
          </a:p>
          <a:p>
            <a:pPr lvl="1"/>
            <a:r>
              <a:rPr lang="en-US" dirty="0" smtClean="0"/>
              <a:t>I use fans to blow the sweat away now.</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the day with a R Pi.</a:t>
            </a:r>
          </a:p>
          <a:p>
            <a:pPr lvl="1"/>
            <a:r>
              <a:rPr lang="en-US" baseline="0" dirty="0" smtClean="0"/>
              <a:t>Then </a:t>
            </a:r>
            <a:r>
              <a:rPr lang="en-US" baseline="0" dirty="0" err="1" smtClean="0"/>
              <a:t>gatttool</a:t>
            </a:r>
            <a:r>
              <a:rPr lang="en-US" baseline="0" dirty="0" smtClean="0"/>
              <a:t>,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en.wikipedia.org/wiki/Flight_control_surfac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00.png"/><Relationship Id="rId4" Type="http://schemas.openxmlformats.org/officeDocument/2006/relationships/image" Target="../media/image90.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0.png"/><Relationship Id="rId7"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hyperlink" Target="https://www.dcmembers.com/skrommel/download/showof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0.w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3.wmf"/><Relationship Id="rId4" Type="http://schemas.openxmlformats.org/officeDocument/2006/relationships/package" Target="../embeddings/Microsoft_Excel_Worksheet1.xlsx"/></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 Id="rId3"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7"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2"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2"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1" Type="http://schemas.openxmlformats.org/officeDocument/2006/relationships/slideLayout" Target="../slideLayouts/slideLayout7.xml"/><Relationship Id="rId6" Type="http://schemas.openxmlformats.org/officeDocument/2006/relationships/hyperlink" Target="https://www.amazon.com/Wahoo-Cycling-Cadence-Sensor-Bluetooth/dp/B01DIE7LUG/ref=sr_1_2?keywords=Wahoo+Speed+Sensor&amp;qid=1676914136&amp;sr=8-2&amp;th=1" TargetMode="External"/><Relationship Id="rId11"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5" Type="http://schemas.openxmlformats.org/officeDocument/2006/relationships/hyperlink" Target="https://www.amazon.com/Arduino-UNO-WiFi-REV2-ABX00021/dp/B07MK598QV/ref=sr_1_2?crid=2CRITDOWBHDC3&amp;keywords=abx00021&amp;qid=1676915428&amp;sprefix=,aps,98&amp;sr=8-2" TargetMode="External"/><Relationship Id="rId10"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4"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9"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hyperlink" Target="https://microdaq.com/measurement-computing-usb-1208ls-daq.php"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freeware.the-meiers.org/" TargetMode="Externa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5.wmf"/><Relationship Id="rId4" Type="http://schemas.openxmlformats.org/officeDocument/2006/relationships/oleObject" Target="../embeddings/oleObject3.bin"/></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244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427024" y="3597275"/>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2667000" cy="333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Tree>
    <p:extLst>
      <p:ext uri="{BB962C8B-B14F-4D97-AF65-F5344CB8AC3E}">
        <p14:creationId xmlns:p14="http://schemas.microsoft.com/office/powerpoint/2010/main" val="816021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87312" y="244475"/>
            <a:ext cx="9220200" cy="1683623"/>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What is an Arduino?</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312840"/>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13874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733385"/>
            <a:ext cx="5555110" cy="2862322"/>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control</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Rudder	yaw	D	#	#</a:t>
            </a:r>
          </a:p>
          <a:p>
            <a:pPr lvl="1"/>
            <a:endParaRPr lang="en-US" dirty="0"/>
          </a:p>
          <a:p>
            <a:r>
              <a:rPr lang="en-US" dirty="0" smtClean="0"/>
              <a:t>Auto-coordination between rudder and aileron in use</a:t>
            </a:r>
          </a:p>
          <a:p>
            <a:endParaRPr lang="en-US" dirty="0"/>
          </a:p>
          <a:p>
            <a:r>
              <a:rPr lang="en-US" dirty="0" smtClean="0"/>
              <a:t>Keystrokes will be shown in upper left corner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3521075"/>
            <a:ext cx="2095500" cy="81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5740546" cy="2308324"/>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a:t>c</a:t>
            </a:r>
            <a:r>
              <a:rPr lang="en-US" dirty="0" smtClean="0"/>
              <a:t>onstants</a:t>
            </a:r>
          </a:p>
          <a:p>
            <a:pPr lvl="1"/>
            <a:r>
              <a:rPr lang="en-US" dirty="0" smtClean="0"/>
              <a:t>data sent by the speed sensor</a:t>
            </a:r>
          </a:p>
          <a:p>
            <a:pPr lvl="1"/>
            <a:r>
              <a:rPr lang="en-US" dirty="0" smtClean="0"/>
              <a:t>approximate speed calculation</a:t>
            </a:r>
          </a:p>
          <a:p>
            <a:pPr lvl="1"/>
            <a:r>
              <a:rPr lang="en-US" dirty="0" smtClean="0"/>
              <a:t>throttle axis position calculation</a:t>
            </a:r>
          </a:p>
          <a:p>
            <a:pPr lvl="1"/>
            <a:endParaRPr lang="en-US" dirty="0"/>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244475"/>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244475"/>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1475212"/>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1475212"/>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736284"/>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736284"/>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214140"/>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214140"/>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2953068"/>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2953068"/>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3444875"/>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3444875"/>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243572"/>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1598771"/>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1598771"/>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675441"/>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337699"/>
            <a:ext cx="3498843" cy="369332"/>
          </a:xfrm>
          <a:prstGeom prst="rect">
            <a:avLst/>
          </a:prstGeom>
          <a:noFill/>
        </p:spPr>
        <p:txBody>
          <a:bodyPr wrap="none" rtlCol="0">
            <a:spAutoFit/>
          </a:bodyPr>
          <a:lstStyle/>
          <a:p>
            <a:r>
              <a:rPr lang="en-US" dirty="0" smtClean="0"/>
              <a:t>You pick this constant…help follows</a:t>
            </a:r>
            <a:endParaRPr lang="en-US" dirty="0"/>
          </a:p>
        </p:txBody>
      </p:sp>
      <p:sp>
        <p:nvSpPr>
          <p:cNvPr id="13" name="TextBox 12"/>
          <p:cNvSpPr txBox="1"/>
          <p:nvPr/>
        </p:nvSpPr>
        <p:spPr>
          <a:xfrm>
            <a:off x="3305745" y="3137734"/>
            <a:ext cx="3686458" cy="369332"/>
          </a:xfrm>
          <a:prstGeom prst="rect">
            <a:avLst/>
          </a:prstGeom>
          <a:noFill/>
        </p:spPr>
        <p:txBody>
          <a:bodyPr wrap="none" rtlCol="0">
            <a:spAutoFit/>
          </a:bodyPr>
          <a:lstStyle/>
          <a:p>
            <a:r>
              <a:rPr lang="en-US" dirty="0" smtClean="0"/>
              <a:t>This is the highest resolution possible</a:t>
            </a:r>
            <a:endParaRPr lang="en-US" dirty="0"/>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930275"/>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930275"/>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1692275"/>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1692275"/>
                <a:ext cx="7089954" cy="675057"/>
              </a:xfrm>
              <a:prstGeom prst="rect">
                <a:avLst/>
              </a:prstGeom>
              <a:blipFill rotWithShape="1">
                <a:blip r:embed="rId4"/>
                <a:stretch>
                  <a:fillRect l="-774" t="-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055947"/>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055947"/>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2455865"/>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2455865"/>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3968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396875"/>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1400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140075"/>
                <a:ext cx="2426177" cy="369332"/>
              </a:xfrm>
              <a:prstGeom prst="rect">
                <a:avLst/>
              </a:prstGeom>
              <a:blipFill rotWithShape="1">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7212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236" y="244475"/>
                <a:ext cx="10261014" cy="85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236" y="244475"/>
                <a:ext cx="10261014" cy="85991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13619"/>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13619"/>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235075"/>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235075"/>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1788147"/>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1788147"/>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210172"/>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210172"/>
                <a:ext cx="6451317" cy="390748"/>
              </a:xfrm>
              <a:prstGeom prst="rect">
                <a:avLst/>
              </a:prstGeom>
              <a:blipFill rotWithShape="1">
                <a:blip r:embed="rId7"/>
                <a:stretch>
                  <a:fillRect b="-7813"/>
                </a:stretch>
              </a:blipFill>
            </p:spPr>
            <p:txBody>
              <a:bodyPr/>
              <a:lstStyle/>
              <a:p>
                <a:r>
                  <a:rPr lang="en-US">
                    <a:noFill/>
                  </a:rPr>
                  <a:t> </a:t>
                </a:r>
              </a:p>
            </p:txBody>
          </p:sp>
        </mc:Fallback>
      </mc:AlternateContent>
      <p:sp>
        <p:nvSpPr>
          <p:cNvPr id="7" name="TextBox 6"/>
          <p:cNvSpPr txBox="1"/>
          <p:nvPr/>
        </p:nvSpPr>
        <p:spPr>
          <a:xfrm>
            <a:off x="3305171" y="2751199"/>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150402"/>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150402"/>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3644610"/>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3644610"/>
                <a:ext cx="3096360" cy="369332"/>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273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015121"/>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015121"/>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396875"/>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396875"/>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1745856"/>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1745856"/>
                <a:ext cx="9336723" cy="664926"/>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848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458663"/>
            <a:ext cx="8763000" cy="2862322"/>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I also enjoy programming and relearning math.  [from a high school junior, Gabe Wu (now a Junior at Harvard)]</a:t>
            </a:r>
          </a:p>
          <a:p>
            <a:endParaRPr lang="en-US" dirty="0"/>
          </a:p>
          <a:p>
            <a:r>
              <a:rPr lang="en-US" dirty="0" smtClean="0"/>
              <a:t>It’s not about physical fitness although that is a side effect.  Note, during the COVID-19 I was out breath (and even today) and my habit leads in increased body temperature and muscle soreness.  (all COVID </a:t>
            </a:r>
            <a:r>
              <a:rPr lang="en-US" dirty="0"/>
              <a:t>s</a:t>
            </a:r>
            <a:r>
              <a:rPr lang="en-US" dirty="0" smtClean="0"/>
              <a:t>ymptoms)  The activity, I believe, also led to a low resting </a:t>
            </a:r>
            <a:r>
              <a:rPr lang="en-US" dirty="0"/>
              <a:t>heart [</a:t>
            </a:r>
            <a:r>
              <a:rPr lang="en-US" dirty="0" smtClean="0"/>
              <a:t>bradycardia</a:t>
            </a:r>
            <a:r>
              <a:rPr lang="en-US" dirty="0"/>
              <a:t>] </a:t>
            </a:r>
            <a:r>
              <a:rPr lang="en-US" dirty="0" smtClean="0"/>
              <a:t>rate (&lt;52 bpm).</a:t>
            </a:r>
            <a:endParaRPr lang="en-US" dirty="0"/>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329784">
            <a:off x="1925245" y="1124970"/>
            <a:ext cx="6705600" cy="3785652"/>
          </a:xfrm>
          <a:prstGeom prst="rect">
            <a:avLst/>
          </a:prstGeom>
          <a:noFill/>
        </p:spPr>
        <p:txBody>
          <a:bodyPr wrap="square" rtlCol="0">
            <a:spAutoFit/>
          </a:bodyPr>
          <a:lstStyle/>
          <a:p>
            <a:r>
              <a:rPr lang="en-US" sz="4800" dirty="0" smtClean="0"/>
              <a:t>Questions? </a:t>
            </a:r>
          </a:p>
          <a:p>
            <a:r>
              <a:rPr lang="en-US" sz="4800" dirty="0" smtClean="0"/>
              <a:t>And/or</a:t>
            </a:r>
          </a:p>
          <a:p>
            <a:r>
              <a:rPr lang="en-US" sz="4800" dirty="0" smtClean="0"/>
              <a:t>Watch Todd fly virtually from KGAI to KBWI [About 16 minutes]</a:t>
            </a:r>
            <a:endParaRPr lang="en-US" sz="4800" dirty="0"/>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Box 1"/>
          <p:cNvSpPr txBox="1"/>
          <p:nvPr/>
        </p:nvSpPr>
        <p:spPr>
          <a:xfrm>
            <a:off x="457200" y="365760"/>
            <a:ext cx="9459912" cy="4869110"/>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078313"/>
          </a:xfrm>
          <a:prstGeom prst="rect">
            <a:avLst/>
          </a:prstGeom>
          <a:noFill/>
        </p:spPr>
        <p:txBody>
          <a:bodyPr wrap="none" rtlCol="0">
            <a:spAutoFit/>
          </a:bodyPr>
          <a:lstStyle/>
          <a:p>
            <a:r>
              <a:rPr lang="en-US" dirty="0" smtClean="0"/>
              <a:t>What I did to present:</a:t>
            </a:r>
          </a:p>
          <a:p>
            <a:pPr lvl="1"/>
            <a:r>
              <a:rPr lang="en-US" dirty="0" smtClean="0"/>
              <a:t>Wrote a batch file:</a:t>
            </a:r>
          </a:p>
          <a:p>
            <a:pPr lvl="2"/>
            <a:r>
              <a:rPr lang="en-US" dirty="0"/>
              <a:t>@echo off</a:t>
            </a:r>
          </a:p>
          <a:p>
            <a:pPr lvl="2"/>
            <a:r>
              <a:rPr lang="en-US" dirty="0"/>
              <a:t>cd E:\CoolTermWin64Bit</a:t>
            </a:r>
          </a:p>
          <a:p>
            <a:pPr lvl="2"/>
            <a:r>
              <a:rPr lang="en-US" dirty="0"/>
              <a:t>start coolTerm.exe e:\coolTermWin64Bit\connection_settings_zero.stc</a:t>
            </a:r>
          </a:p>
          <a:p>
            <a:pPr lvl="2"/>
            <a:r>
              <a:rPr lang="en-US" dirty="0"/>
              <a:t>cd E:\ShowOff</a:t>
            </a:r>
          </a:p>
          <a:p>
            <a:pPr lvl="2"/>
            <a:r>
              <a:rPr lang="en-US" dirty="0"/>
              <a:t>start Showoff.exe</a:t>
            </a:r>
          </a:p>
          <a:p>
            <a:pPr lvl="2"/>
            <a:r>
              <a:rPr lang="en-US" dirty="0"/>
              <a:t>cd E:\FlightGear 2016.4.4\bin</a:t>
            </a:r>
          </a:p>
          <a:p>
            <a:pPr lvl="2"/>
            <a:r>
              <a:rPr lang="en-US" dirty="0"/>
              <a:t>start /high </a:t>
            </a:r>
            <a:r>
              <a:rPr lang="en-US" dirty="0" err="1"/>
              <a:t>fgfs</a:t>
            </a:r>
            <a:r>
              <a:rPr lang="en-US" dirty="0"/>
              <a:t> --launcher</a:t>
            </a:r>
          </a:p>
          <a:p>
            <a:pPr lvl="2"/>
            <a:r>
              <a:rPr lang="en-US" dirty="0" smtClean="0"/>
              <a:t>Exit</a:t>
            </a:r>
          </a:p>
          <a:p>
            <a:pPr lvl="1"/>
            <a:r>
              <a:rPr lang="en-US" dirty="0" smtClean="0"/>
              <a:t>Made start up conditions to record output of Arduino Leonardo</a:t>
            </a:r>
          </a:p>
          <a:p>
            <a:pPr lvl="1"/>
            <a:endParaRPr lang="en-US" dirty="0"/>
          </a:p>
          <a:p>
            <a:pPr lvl="1"/>
            <a:endParaRPr lang="en-US" dirty="0" smtClean="0"/>
          </a:p>
          <a:p>
            <a:pPr lvl="1"/>
            <a:endParaRPr lang="en-US" dirty="0"/>
          </a:p>
          <a:p>
            <a:pPr lvl="1"/>
            <a:r>
              <a:rPr lang="en-US" dirty="0" smtClean="0"/>
              <a:t>Used </a:t>
            </a:r>
            <a:r>
              <a:rPr lang="en-US" dirty="0" err="1" smtClean="0">
                <a:hlinkClick r:id="rId4"/>
              </a:rPr>
              <a:t>ShowOff</a:t>
            </a:r>
            <a:r>
              <a:rPr lang="en-US" dirty="0" smtClean="0"/>
              <a:t> to show user inputs in upper left of screen</a:t>
            </a:r>
          </a:p>
          <a:p>
            <a:pPr lvl="2"/>
            <a:r>
              <a:rPr lang="en-US" dirty="0"/>
              <a:t>https://www.dcmembers.com/skrommel/download/showoff/</a:t>
            </a:r>
            <a:endParaRPr lang="en-US" dirty="0" smtClean="0"/>
          </a:p>
          <a:p>
            <a:pPr lvl="1"/>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34556008"/>
              </p:ext>
            </p:extLst>
          </p:nvPr>
        </p:nvGraphicFramePr>
        <p:xfrm>
          <a:off x="2830512" y="3521075"/>
          <a:ext cx="2009775" cy="571500"/>
        </p:xfrm>
        <a:graphic>
          <a:graphicData uri="http://schemas.openxmlformats.org/presentationml/2006/ole">
            <mc:AlternateContent xmlns:mc="http://schemas.openxmlformats.org/markup-compatibility/2006">
              <mc:Choice xmlns:v="urn:schemas-microsoft-com:vml" Requires="v">
                <p:oleObj spid="_x0000_s6162" name="Packager Shell Object" showAsIcon="1" r:id="rId5" imgW="2009160" imgH="571320" progId="Package">
                  <p:embed/>
                </p:oleObj>
              </mc:Choice>
              <mc:Fallback>
                <p:oleObj name="Packager Shell Object" showAsIcon="1" r:id="rId5" imgW="2009160" imgH="571320" progId="Package">
                  <p:embed/>
                  <p:pic>
                    <p:nvPicPr>
                      <p:cNvPr id="0" name=""/>
                      <p:cNvPicPr/>
                      <p:nvPr/>
                    </p:nvPicPr>
                    <p:blipFill>
                      <a:blip r:embed="rId6"/>
                      <a:stretch>
                        <a:fillRect/>
                      </a:stretch>
                    </p:blipFill>
                    <p:spPr>
                      <a:xfrm>
                        <a:off x="2830512" y="35210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174" name="Packager Shell Object" showAsIcon="1" r:id="rId4" imgW="962280" imgH="571320" progId="Package">
                  <p:embed/>
                </p:oleObj>
              </mc:Choice>
              <mc:Fallback>
                <p:oleObj name="Packager Shell Object" showAsIcon="1" r:id="rId4" imgW="962280" imgH="571320" progId="Package">
                  <p:embed/>
                  <p:pic>
                    <p:nvPicPr>
                      <p:cNvPr id="0" name=""/>
                      <p:cNvPicPr/>
                      <p:nvPr/>
                    </p:nvPicPr>
                    <p:blipFill>
                      <a:blip r:embed="rId5"/>
                      <a:stretch>
                        <a:fillRect/>
                      </a:stretch>
                    </p:blipFill>
                    <p:spPr>
                      <a:xfrm>
                        <a:off x="1989355" y="2835275"/>
                        <a:ext cx="962025" cy="571500"/>
                      </a:xfrm>
                      <a:prstGeom prst="rect">
                        <a:avLst/>
                      </a:prstGeom>
                    </p:spPr>
                  </p:pic>
                </p:oleObj>
              </mc:Fallback>
            </mc:AlternateContent>
          </a:graphicData>
        </a:graphic>
      </p:graphicFrame>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extBox 1"/>
          <p:cNvSpPr txBox="1"/>
          <p:nvPr/>
        </p:nvSpPr>
        <p:spPr>
          <a:xfrm>
            <a:off x="349920" y="107280"/>
            <a:ext cx="7520177" cy="551800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Quiz:</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An Arduino is?</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	Small lizard indigenous to Northern Mexico</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B.	Hardware development circuit board</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C.	An alternative to salt-peter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D.	Slang for a nerdy middle school student</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The stream of data from a speed sensor is made up of how many bytes every second?</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	8</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B.	1</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C.   </a:t>
            </a:r>
            <a:r>
              <a:rPr lang="en-US" sz="1600" b="0" i="0" u="none" strike="noStrike" kern="1200" cap="none" dirty="0" smtClean="0">
                <a:ln>
                  <a:noFill/>
                </a:ln>
                <a:latin typeface="Liberation Sans" pitchFamily="18"/>
                <a:ea typeface="Noto Sans CJK SC" pitchFamily="2"/>
                <a:cs typeface="Lohit Devanagari" pitchFamily="2"/>
              </a:rPr>
              <a:t>	64</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D. 	2</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How many Arduinos did Todd use to transform a bike trainer into a joystick throttle axis?</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	0</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B.	1</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C.	2</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D.	16</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What pins are used by the Arduino “Wire” library</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	SDA</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B.	SCL</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C.	Ground</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D.	All of the above</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549275"/>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but it was boring.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037" y="2301875"/>
            <a:ext cx="3648075" cy="273367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cold temperature thermo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772" y="2381140"/>
            <a:ext cx="1345388" cy="13453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SB Data Acquisition Modu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135" y="3902075"/>
            <a:ext cx="1908176" cy="137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Box 1"/>
          <p:cNvSpPr txBox="1"/>
          <p:nvPr/>
        </p:nvSpPr>
        <p:spPr>
          <a:xfrm>
            <a:off x="349920" y="107280"/>
            <a:ext cx="9869859" cy="5134567"/>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At most, how manty </a:t>
            </a:r>
            <a:r>
              <a:rPr lang="en-US" sz="1800" b="0" i="0" u="none" strike="noStrike" kern="1200" cap="none" dirty="0" smtClean="0">
                <a:ln>
                  <a:noFill/>
                </a:ln>
                <a:latin typeface="Liberation Sans" pitchFamily="18"/>
                <a:ea typeface="Noto Sans CJK SC" pitchFamily="2"/>
                <a:cs typeface="Lohit Devanagari" pitchFamily="2"/>
              </a:rPr>
              <a:t>bits </a:t>
            </a:r>
            <a:r>
              <a:rPr lang="en-US" sz="1800" b="0" i="0" u="none" strike="noStrike" kern="1200" cap="none" dirty="0">
                <a:ln>
                  <a:noFill/>
                </a:ln>
                <a:latin typeface="Liberation Sans" pitchFamily="18"/>
                <a:ea typeface="Noto Sans CJK SC" pitchFamily="2"/>
                <a:cs typeface="Lohit Devanagari" pitchFamily="2"/>
              </a:rPr>
              <a:t>of the speed sensors’ transmission are used by Todd’s Arduinos every second?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	64</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B.	6</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C.	7</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D.	8</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t>
            </a:r>
            <a:r>
              <a:rPr lang="en-US" sz="1800" b="0" i="0" u="none" strike="noStrike" kern="1200" cap="none" dirty="0" smtClean="0">
                <a:ln>
                  <a:noFill/>
                </a:ln>
                <a:latin typeface="Liberation Sans" pitchFamily="18"/>
                <a:ea typeface="Noto Sans CJK SC" pitchFamily="2"/>
                <a:cs typeface="Lohit Devanagari" pitchFamily="2"/>
              </a:rPr>
              <a:t>many bit </a:t>
            </a:r>
            <a:r>
              <a:rPr lang="en-US" sz="1800" b="0" i="0" u="none" strike="noStrike" kern="1200" cap="none" dirty="0">
                <a:ln>
                  <a:noFill/>
                </a:ln>
                <a:latin typeface="Liberation Sans" pitchFamily="18"/>
                <a:ea typeface="Noto Sans CJK SC" pitchFamily="2"/>
                <a:cs typeface="Lohit Devanagari" pitchFamily="2"/>
              </a:rPr>
              <a:t>comprise the “last event” evaluation to determine cycling speed?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	2</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B.	4</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C.	8</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D.	</a:t>
            </a:r>
            <a:r>
              <a:rPr lang="en-US" dirty="0" smtClean="0">
                <a:latin typeface="Liberation Sans" pitchFamily="18"/>
                <a:ea typeface="Noto Sans CJK SC" pitchFamily="2"/>
                <a:cs typeface="Lohit Devanagari" pitchFamily="2"/>
              </a:rPr>
              <a:t>12</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Who determines when it is necessary to operate the bike’s shifters?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	The end user decides.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B.	The end user is given suggestions by the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C.	The Arduino wire library dictates this to the cyclist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D.	The shifters </a:t>
            </a:r>
            <a:r>
              <a:rPr lang="en-US" sz="1800" b="0" i="0" u="none" strike="noStrike" kern="1200" cap="none" dirty="0" smtClean="0">
                <a:ln>
                  <a:noFill/>
                </a:ln>
                <a:latin typeface="Liberation Sans" pitchFamily="18"/>
                <a:ea typeface="Noto Sans CJK SC" pitchFamily="2"/>
                <a:cs typeface="Lohit Devanagari" pitchFamily="2"/>
              </a:rPr>
              <a:t>operate </a:t>
            </a:r>
            <a:r>
              <a:rPr lang="en-US" sz="1800" b="0" i="0" u="none" strike="noStrike" kern="1200" cap="none" dirty="0">
                <a:ln>
                  <a:noFill/>
                </a:ln>
                <a:latin typeface="Liberation Sans" pitchFamily="18"/>
                <a:ea typeface="Noto Sans CJK SC" pitchFamily="2"/>
                <a:cs typeface="Lohit Devanagari" pitchFamily="2"/>
              </a:rPr>
              <a:t>through BLE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extBox 1"/>
          <p:cNvSpPr txBox="1"/>
          <p:nvPr/>
        </p:nvSpPr>
        <p:spPr>
          <a:xfrm>
            <a:off x="349920" y="107280"/>
            <a:ext cx="6634615" cy="2774947"/>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Quiz:</a:t>
            </a:r>
          </a:p>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According to Todd, using a bike trainer by itself is:</a:t>
            </a:r>
          </a:p>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	A.	Mind-numbing</a:t>
            </a:r>
          </a:p>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	B.	Exhausting</a:t>
            </a:r>
          </a:p>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	C.	Critical for improving short-term strength</a:t>
            </a:r>
          </a:p>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	D.	Furniture, similar to a couch</a:t>
            </a:r>
          </a:p>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The units of “speed gradient”, if distance traveled is miles, are:</a:t>
            </a:r>
          </a:p>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	A.	millimeters</a:t>
            </a:r>
          </a:p>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	B.	miles per hour</a:t>
            </a:r>
          </a:p>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	C.	miles</a:t>
            </a:r>
          </a:p>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	D.	unit less</a:t>
            </a:r>
          </a:p>
          <a:p>
            <a:pPr marL="0" marR="0" lvl="0" indent="0" hangingPunct="0">
              <a:lnSpc>
                <a:spcPct val="100000"/>
              </a:lnSpc>
              <a:spcBef>
                <a:spcPts val="0"/>
              </a:spcBef>
              <a:spcAft>
                <a:spcPts val="0"/>
              </a:spcAft>
              <a:buNone/>
              <a:tabLst/>
            </a:pPr>
            <a:r>
              <a:rPr lang="en-US" sz="1400" b="0" i="0" u="none" strike="noStrike" kern="1200" cap="none" dirty="0">
                <a:ln>
                  <a:noFill/>
                </a:ln>
                <a:latin typeface="Liberation Sans" pitchFamily="18"/>
                <a:ea typeface="Noto Sans CJK SC" pitchFamily="2"/>
                <a:cs typeface="Lohit Devanagari" pitchFamily="2"/>
              </a:rPr>
              <a:t>The exponential function used by Todd to determine what the cyclists’ speed should be is:</a:t>
            </a:r>
          </a:p>
          <a:p>
            <a:pPr marL="0" marR="0" lvl="0" indent="0" hangingPunct="0">
              <a:lnSpc>
                <a:spcPct val="100000"/>
              </a:lnSpc>
              <a:spcBef>
                <a:spcPts val="0"/>
              </a:spcBef>
              <a:spcAft>
                <a:spcPts val="0"/>
              </a:spcAft>
              <a:buNone/>
              <a:tabLst/>
            </a:pPr>
            <a:endParaRPr lang="en-US" sz="1400" b="0" i="0" u="none" strike="noStrike" kern="1200" cap="none" dirty="0">
              <a:ln>
                <a:noFill/>
              </a:ln>
              <a:latin typeface="Liberation Sans" pitchFamily="18"/>
              <a:ea typeface="Noto Sans CJK SC" pitchFamily="2"/>
              <a:cs typeface="Lohit Devanagari" pitchFamily="2"/>
            </a:endParaRPr>
          </a:p>
        </p:txBody>
      </p:sp>
      <mc:AlternateContent xmlns:mc="http://schemas.openxmlformats.org/markup-compatibility/2006" xmlns:a14="http://schemas.microsoft.com/office/drawing/2010/main">
        <mc:Choice Requires="a14">
          <p:sp>
            <p:nvSpPr>
              <p:cNvPr id="3" name="TextBox 2"/>
              <p:cNvSpPr txBox="1">
                <a:spLocks noResize="1"/>
              </p:cNvSpPr>
              <p:nvPr/>
            </p:nvSpPr>
            <p:spPr>
              <a:xfrm>
                <a:off x="914400" y="3294000"/>
                <a:ext cx="4554360" cy="1643760"/>
              </a:xfrm>
              <a:prstGeom prst="rect">
                <a:avLst/>
              </a:prstGeom>
              <a:noFill/>
              <a:ln>
                <a:noFill/>
              </a:ln>
            </p:spPr>
            <p:txBody>
              <a:bodyPr wrap="none" lIns="90000" tIns="45000" rIns="90000" bIns="45000" anchor="ctr" anchorCtr="0" compatLnSpc="0"/>
              <a:lstStyle/>
              <a:p>
                <a:pPr marL="0" marR="0" lvl="0" indent="0" hangingPunct="0">
                  <a:lnSpc>
                    <a:spcPct val="100000"/>
                  </a:lnSpc>
                  <a:spcBef>
                    <a:spcPts val="0"/>
                  </a:spcBef>
                  <a:spcAft>
                    <a:spcPts val="0"/>
                  </a:spcAft>
                  <a:buNone/>
                  <a:tabLst/>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a:rPr>
                          </m:ctrlPr>
                        </m:mPr>
                        <m:mr>
                          <m:e>
                            <m:r>
                              <a:rPr lang="en-US" i="1">
                                <a:latin typeface="Cambria Math"/>
                              </a:rPr>
                              <m:t>𝐴</m:t>
                            </m:r>
                            <m:r>
                              <a:rPr lang="en-US" i="0">
                                <a:latin typeface="Cambria Math"/>
                              </a:rPr>
                              <m:t>.</m:t>
                            </m:r>
                            <m:r>
                              <a:rPr lang="en-US" i="1">
                                <a:latin typeface="Cambria Math"/>
                              </a:rPr>
                              <m:t>𝑠𝑝𝑒𝑒𝑑𝑆h𝑜𝑢𝑙𝑑𝐵𝑒</m:t>
                            </m:r>
                            <m:r>
                              <a:rPr lang="en-US" i="0">
                                <a:latin typeface="Cambria Math"/>
                              </a:rPr>
                              <m:t>=</m:t>
                            </m:r>
                            <m:r>
                              <m:rPr>
                                <m:sty m:val="p"/>
                              </m:rPr>
                              <a:rPr lang="en-US" i="0">
                                <a:latin typeface="Cambria Math"/>
                              </a:rPr>
                              <m:t>exp</m:t>
                            </m:r>
                            <m:d>
                              <m:dPr>
                                <m:ctrlPr>
                                  <a:rPr lang="en-US" i="1">
                                    <a:latin typeface="Cambria Math"/>
                                  </a:rPr>
                                </m:ctrlPr>
                              </m:dPr>
                              <m:e>
                                <m:f>
                                  <m:fPr>
                                    <m:ctrlPr>
                                      <a:rPr lang="en-US" i="1">
                                        <a:latin typeface="Cambria Math"/>
                                      </a:rPr>
                                    </m:ctrlPr>
                                  </m:fPr>
                                  <m:num>
                                    <m:r>
                                      <a:rPr lang="en-US" i="0">
                                        <a:latin typeface="Cambria Math"/>
                                      </a:rPr>
                                      <m:t>−</m:t>
                                    </m:r>
                                    <m:r>
                                      <a:rPr lang="en-US" i="1">
                                        <a:latin typeface="Cambria Math"/>
                                      </a:rPr>
                                      <m:t>𝑑𝑖𝑠𝑡𝑎𝑛𝑐𝑒𝑇𝑟𝑎𝑣𝑒𝑙𝑙𝑒𝑑</m:t>
                                    </m:r>
                                  </m:num>
                                  <m:den>
                                    <m:r>
                                      <a:rPr lang="en-US" i="1">
                                        <a:latin typeface="Cambria Math"/>
                                      </a:rPr>
                                      <m:t>𝑠𝑝𝑒𝑒𝑑𝐺𝑟𝑎𝑑𝑖𝑒𝑛𝑡</m:t>
                                    </m:r>
                                  </m:den>
                                </m:f>
                              </m:e>
                            </m:d>
                            <m:r>
                              <a:rPr lang="en-US" i="0">
                                <a:latin typeface="Cambria Math"/>
                              </a:rPr>
                              <m:t>∗</m:t>
                            </m:r>
                            <m:r>
                              <a:rPr lang="en-US" i="1">
                                <a:latin typeface="Cambria Math"/>
                              </a:rPr>
                              <m:t>𝑠𝑝𝑒𝑒𝑑𝐷𝑒𝑙𝑡𝑎</m:t>
                            </m:r>
                            <m:r>
                              <a:rPr lang="en-US" i="0">
                                <a:latin typeface="Cambria Math"/>
                              </a:rPr>
                              <m:t>+</m:t>
                            </m:r>
                            <m:r>
                              <a:rPr lang="en-US" i="1">
                                <a:latin typeface="Cambria Math"/>
                              </a:rPr>
                              <m:t>𝑚𝑎𝑥𝑆𝑝𝑒𝑒𝑑</m:t>
                            </m:r>
                          </m:e>
                        </m:mr>
                        <m:mr>
                          <m:e>
                            <m:r>
                              <a:rPr lang="en-US" i="1">
                                <a:latin typeface="Cambria Math"/>
                              </a:rPr>
                              <m:t>𝐵</m:t>
                            </m:r>
                            <m:r>
                              <a:rPr lang="en-US" i="0">
                                <a:latin typeface="Cambria Math"/>
                              </a:rPr>
                              <m:t>.</m:t>
                            </m:r>
                            <m:r>
                              <a:rPr lang="en-US" i="1">
                                <a:latin typeface="Cambria Math"/>
                              </a:rPr>
                              <m:t>𝑠𝑝𝑒𝑒𝑑𝑆h𝑜𝑢𝑙𝑑𝐵𝑒</m:t>
                            </m:r>
                            <m:r>
                              <a:rPr lang="en-US" i="0">
                                <a:latin typeface="Cambria Math"/>
                              </a:rPr>
                              <m:t>=−</m:t>
                            </m:r>
                            <m:r>
                              <m:rPr>
                                <m:sty m:val="p"/>
                              </m:rPr>
                              <a:rPr lang="en-US" i="0">
                                <a:latin typeface="Cambria Math"/>
                              </a:rPr>
                              <m:t>exp</m:t>
                            </m:r>
                            <m:d>
                              <m:dPr>
                                <m:ctrlPr>
                                  <a:rPr lang="en-US" i="1">
                                    <a:latin typeface="Cambria Math"/>
                                  </a:rPr>
                                </m:ctrlPr>
                              </m:dPr>
                              <m:e>
                                <m:f>
                                  <m:fPr>
                                    <m:ctrlPr>
                                      <a:rPr lang="en-US" i="1">
                                        <a:latin typeface="Cambria Math"/>
                                      </a:rPr>
                                    </m:ctrlPr>
                                  </m:fPr>
                                  <m:num>
                                    <m:r>
                                      <a:rPr lang="en-US" i="0">
                                        <a:latin typeface="Cambria Math"/>
                                      </a:rPr>
                                      <m:t>−</m:t>
                                    </m:r>
                                    <m:r>
                                      <a:rPr lang="en-US" i="1">
                                        <a:latin typeface="Cambria Math"/>
                                      </a:rPr>
                                      <m:t>𝑑𝑖𝑠𝑡𝑎𝑛𝑐𝑒𝑇𝑟𝑎𝑣𝑒𝑙𝑙𝑒𝑑</m:t>
                                    </m:r>
                                  </m:num>
                                  <m:den>
                                    <m:r>
                                      <a:rPr lang="en-US" i="1">
                                        <a:latin typeface="Cambria Math"/>
                                      </a:rPr>
                                      <m:t>𝑠𝑝𝑒𝑒𝑑𝐺𝑟𝑎𝑑𝑖𝑒𝑛𝑡</m:t>
                                    </m:r>
                                  </m:den>
                                </m:f>
                              </m:e>
                            </m:d>
                            <m:r>
                              <a:rPr lang="en-US" i="0">
                                <a:latin typeface="Cambria Math"/>
                              </a:rPr>
                              <m:t>∗</m:t>
                            </m:r>
                            <m:r>
                              <a:rPr lang="en-US" i="1">
                                <a:latin typeface="Cambria Math"/>
                              </a:rPr>
                              <m:t>𝑠𝑝𝑒𝑒𝑑𝐷𝑒𝑙𝑡𝑎</m:t>
                            </m:r>
                            <m:r>
                              <a:rPr lang="en-US" i="0">
                                <a:latin typeface="Cambria Math"/>
                              </a:rPr>
                              <m:t>+</m:t>
                            </m:r>
                            <m:r>
                              <a:rPr lang="en-US" i="1">
                                <a:latin typeface="Cambria Math"/>
                              </a:rPr>
                              <m:t>𝑚𝑎𝑥𝑆𝑝𝑒𝑒𝑑</m:t>
                            </m:r>
                          </m:e>
                        </m:mr>
                        <m:mr>
                          <m:e>
                            <m:r>
                              <a:rPr lang="en-US" i="1">
                                <a:latin typeface="Cambria Math"/>
                              </a:rPr>
                              <m:t>𝐶</m:t>
                            </m:r>
                            <m:r>
                              <a:rPr lang="en-US" i="0">
                                <a:latin typeface="Cambria Math"/>
                              </a:rPr>
                              <m:t>.</m:t>
                            </m:r>
                            <m:r>
                              <a:rPr lang="en-US" i="1">
                                <a:latin typeface="Cambria Math"/>
                              </a:rPr>
                              <m:t>𝑠𝑝𝑒𝑒𝑑𝑆h𝑜𝑢𝑙𝑑𝐵𝑒</m:t>
                            </m:r>
                            <m:r>
                              <a:rPr lang="en-US" i="0">
                                <a:latin typeface="Cambria Math"/>
                              </a:rPr>
                              <m:t>=−</m:t>
                            </m:r>
                            <m:r>
                              <m:rPr>
                                <m:sty m:val="p"/>
                              </m:rPr>
                              <a:rPr lang="en-US" i="0">
                                <a:latin typeface="Cambria Math"/>
                              </a:rPr>
                              <m:t>exp</m:t>
                            </m:r>
                            <m:d>
                              <m:dPr>
                                <m:ctrlPr>
                                  <a:rPr lang="en-US" i="1">
                                    <a:latin typeface="Cambria Math"/>
                                  </a:rPr>
                                </m:ctrlPr>
                              </m:dPr>
                              <m:e>
                                <m:f>
                                  <m:fPr>
                                    <m:ctrlPr>
                                      <a:rPr lang="en-US" i="1">
                                        <a:latin typeface="Cambria Math"/>
                                      </a:rPr>
                                    </m:ctrlPr>
                                  </m:fPr>
                                  <m:num>
                                    <m:r>
                                      <a:rPr lang="en-US" i="1">
                                        <a:latin typeface="Cambria Math"/>
                                      </a:rPr>
                                      <m:t>𝑑𝑖𝑠𝑡𝑎𝑛𝑐𝑒𝑇𝑟𝑎𝑣𝑒𝑙𝑙𝑒𝑑</m:t>
                                    </m:r>
                                  </m:num>
                                  <m:den>
                                    <m:r>
                                      <a:rPr lang="en-US" i="1">
                                        <a:latin typeface="Cambria Math"/>
                                      </a:rPr>
                                      <m:t>𝑠𝑝𝑒𝑒𝑑𝐺𝑟𝑎𝑑𝑖𝑒𝑛𝑡</m:t>
                                    </m:r>
                                  </m:den>
                                </m:f>
                              </m:e>
                            </m:d>
                            <m:r>
                              <a:rPr lang="en-US" i="0">
                                <a:latin typeface="Cambria Math"/>
                              </a:rPr>
                              <m:t>∗</m:t>
                            </m:r>
                            <m:r>
                              <a:rPr lang="en-US" i="1">
                                <a:latin typeface="Cambria Math"/>
                              </a:rPr>
                              <m:t>𝑠𝑝𝑒𝑒𝑑𝐷𝑒𝑙𝑡𝑎</m:t>
                            </m:r>
                            <m:r>
                              <a:rPr lang="en-US" i="0">
                                <a:latin typeface="Cambria Math"/>
                              </a:rPr>
                              <m:t>+</m:t>
                            </m:r>
                            <m:r>
                              <a:rPr lang="en-US" i="1">
                                <a:latin typeface="Cambria Math"/>
                              </a:rPr>
                              <m:t>𝑚𝑎𝑥𝑆𝑝𝑒𝑒𝑑</m:t>
                            </m:r>
                          </m:e>
                        </m:mr>
                        <m:mr>
                          <m:e>
                            <m:r>
                              <a:rPr lang="en-US" i="1">
                                <a:latin typeface="Cambria Math"/>
                              </a:rPr>
                              <m:t>𝐷</m:t>
                            </m:r>
                            <m:r>
                              <a:rPr lang="en-US" i="0">
                                <a:latin typeface="Cambria Math"/>
                              </a:rPr>
                              <m:t>.</m:t>
                            </m:r>
                            <m:r>
                              <a:rPr lang="en-US" i="1">
                                <a:latin typeface="Cambria Math"/>
                              </a:rPr>
                              <m:t>𝑠𝑝𝑒𝑒𝑑𝑆h𝑜𝑢𝑙𝑑𝐵𝑒</m:t>
                            </m:r>
                            <m:r>
                              <a:rPr lang="en-US" i="0">
                                <a:latin typeface="Cambria Math"/>
                              </a:rPr>
                              <m:t>=</m:t>
                            </m:r>
                            <m:r>
                              <m:rPr>
                                <m:sty m:val="p"/>
                              </m:rPr>
                              <a:rPr lang="en-US" i="0">
                                <a:latin typeface="Cambria Math"/>
                              </a:rPr>
                              <m:t>exp</m:t>
                            </m:r>
                            <m:d>
                              <m:dPr>
                                <m:ctrlPr>
                                  <a:rPr lang="en-US" i="1">
                                    <a:latin typeface="Cambria Math"/>
                                  </a:rPr>
                                </m:ctrlPr>
                              </m:dPr>
                              <m:e>
                                <m:f>
                                  <m:fPr>
                                    <m:ctrlPr>
                                      <a:rPr lang="en-US" i="1">
                                        <a:latin typeface="Cambria Math"/>
                                      </a:rPr>
                                    </m:ctrlPr>
                                  </m:fPr>
                                  <m:num>
                                    <m:r>
                                      <a:rPr lang="en-US" i="1">
                                        <a:latin typeface="Cambria Math"/>
                                      </a:rPr>
                                      <m:t>𝑑𝑖𝑠𝑡𝑎𝑛𝑐𝑒𝑇𝑟𝑎𝑣𝑒𝑙𝑙𝑒𝑑</m:t>
                                    </m:r>
                                  </m:num>
                                  <m:den>
                                    <m:r>
                                      <a:rPr lang="en-US" i="1">
                                        <a:latin typeface="Cambria Math"/>
                                      </a:rPr>
                                      <m:t>𝑠𝑝𝑒𝑒𝑑𝐺𝑟𝑎𝑑𝑖𝑒𝑛𝑡</m:t>
                                    </m:r>
                                  </m:den>
                                </m:f>
                              </m:e>
                            </m:d>
                            <m:r>
                              <a:rPr lang="en-US" i="0">
                                <a:latin typeface="Cambria Math"/>
                              </a:rPr>
                              <m:t>∗</m:t>
                            </m:r>
                            <m:r>
                              <a:rPr lang="en-US" i="1">
                                <a:latin typeface="Cambria Math"/>
                              </a:rPr>
                              <m:t>𝑠𝑝𝑒𝑒𝑑𝐷𝑒𝑙𝑡𝑎</m:t>
                            </m:r>
                            <m:r>
                              <a:rPr lang="en-US" i="0">
                                <a:latin typeface="Cambria Math"/>
                              </a:rPr>
                              <m:t>+</m:t>
                            </m:r>
                            <m:r>
                              <a:rPr lang="en-US" i="1">
                                <a:latin typeface="Cambria Math"/>
                              </a:rPr>
                              <m:t>𝑚𝑎𝑥𝑆𝑝𝑒𝑒𝑑</m:t>
                            </m:r>
                          </m:e>
                        </m:mr>
                      </m:m>
                    </m:oMath>
                  </m:oMathPara>
                </a14:m>
                <a:endParaRPr lang="en-US" i="0" dirty="0">
                  <a:latin typeface="Liberation Sans" pitchFamily="18"/>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14400" y="3294000"/>
                <a:ext cx="4554360" cy="1643760"/>
              </a:xfrm>
              <a:prstGeom prst="rect">
                <a:avLst/>
              </a:prstGeom>
              <a:blipFill rotWithShape="1">
                <a:blip r:embed="rId3"/>
                <a:stretch>
                  <a:fillRect t="-27037" r="-70549" b="-28519"/>
                </a:stretch>
              </a:blipFill>
              <a:ln>
                <a:noFill/>
              </a:ln>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217596008"/>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2150"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Tree>
    <p:extLst>
      <p:ext uri="{BB962C8B-B14F-4D97-AF65-F5344CB8AC3E}">
        <p14:creationId xmlns:p14="http://schemas.microsoft.com/office/powerpoint/2010/main" val="3874445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2"/>
              </a:rPr>
              <a:t>Trainer stand</a:t>
            </a:r>
            <a:r>
              <a:rPr lang="en-US" dirty="0" smtClean="0"/>
              <a:t>					34.99</a:t>
            </a:r>
          </a:p>
          <a:p>
            <a:r>
              <a:rPr lang="en-US" dirty="0"/>
              <a:t>	</a:t>
            </a:r>
            <a:r>
              <a:rPr lang="en-US" dirty="0" smtClean="0"/>
              <a:t>	</a:t>
            </a:r>
            <a:r>
              <a:rPr lang="en-US" dirty="0" smtClean="0">
                <a:hlinkClick r:id="rId3"/>
              </a:rPr>
              <a:t>Desktop PC w/ Monitor</a:t>
            </a:r>
            <a:r>
              <a:rPr lang="en-US" dirty="0" smtClean="0"/>
              <a:t>				131.50</a:t>
            </a:r>
          </a:p>
          <a:p>
            <a:r>
              <a:rPr lang="en-US" dirty="0"/>
              <a:t>	</a:t>
            </a:r>
            <a:r>
              <a:rPr lang="en-US" dirty="0" smtClean="0"/>
              <a:t>	</a:t>
            </a:r>
            <a:r>
              <a:rPr lang="en-US" dirty="0" err="1" smtClean="0">
                <a:hlinkClick r:id="rId4"/>
              </a:rPr>
              <a:t>Arduino</a:t>
            </a:r>
            <a:r>
              <a:rPr lang="en-US" dirty="0" smtClean="0">
                <a:hlinkClick r:id="rId4"/>
              </a:rPr>
              <a:t> Leonardo</a:t>
            </a:r>
            <a:r>
              <a:rPr lang="en-US" dirty="0"/>
              <a:t> </a:t>
            </a:r>
            <a:r>
              <a:rPr lang="en-US" dirty="0" smtClean="0"/>
              <a:t>w/cable				14.99</a:t>
            </a:r>
          </a:p>
          <a:p>
            <a:r>
              <a:rPr lang="en-US" dirty="0"/>
              <a:t>	</a:t>
            </a:r>
            <a:r>
              <a:rPr lang="en-US" dirty="0" smtClean="0"/>
              <a:t>	</a:t>
            </a:r>
            <a:r>
              <a:rPr lang="en-US" dirty="0" err="1" smtClean="0">
                <a:hlinkClick r:id="rId5"/>
              </a:rPr>
              <a:t>Arduino</a:t>
            </a:r>
            <a:r>
              <a:rPr lang="en-US" dirty="0" smtClean="0">
                <a:hlinkClick r:id="rId5"/>
              </a:rPr>
              <a:t> Uno </a:t>
            </a:r>
            <a:r>
              <a:rPr lang="en-US" dirty="0" err="1" smtClean="0">
                <a:hlinkClick r:id="rId5"/>
              </a:rPr>
              <a:t>Wifi</a:t>
            </a:r>
            <a:r>
              <a:rPr lang="en-US" dirty="0" smtClean="0">
                <a:hlinkClick r:id="rId5"/>
              </a:rPr>
              <a:t> Rev2</a:t>
            </a:r>
            <a:r>
              <a:rPr lang="en-US" dirty="0">
                <a:hlinkClick r:id="rId5"/>
              </a:rPr>
              <a:t> </a:t>
            </a:r>
            <a:r>
              <a:rPr lang="en-US" dirty="0"/>
              <a:t>(</a:t>
            </a:r>
            <a:r>
              <a:rPr lang="en-US" dirty="0" smtClean="0"/>
              <a:t>abx00021)			54.96</a:t>
            </a:r>
          </a:p>
          <a:p>
            <a:r>
              <a:rPr lang="en-US" dirty="0"/>
              <a:t>	</a:t>
            </a:r>
            <a:r>
              <a:rPr lang="en-US" dirty="0" smtClean="0"/>
              <a:t>	</a:t>
            </a:r>
            <a:r>
              <a:rPr lang="en-US" dirty="0" smtClean="0">
                <a:hlinkClick r:id="rId6"/>
              </a:rPr>
              <a:t>Wahoo Speed Sensor</a:t>
            </a:r>
            <a:r>
              <a:rPr lang="en-US" dirty="0" smtClean="0"/>
              <a:t>				39.99</a:t>
            </a:r>
          </a:p>
          <a:p>
            <a:r>
              <a:rPr lang="en-US" dirty="0"/>
              <a:t>	</a:t>
            </a:r>
            <a:r>
              <a:rPr lang="en-US" dirty="0" smtClean="0"/>
              <a:t>	</a:t>
            </a:r>
            <a:r>
              <a:rPr lang="en-US" dirty="0" smtClean="0">
                <a:hlinkClick r:id="rId7"/>
              </a:rPr>
              <a:t>Fan</a:t>
            </a:r>
            <a:r>
              <a:rPr lang="en-US" dirty="0" smtClean="0"/>
              <a:t>						39.99</a:t>
            </a:r>
          </a:p>
          <a:p>
            <a:r>
              <a:rPr lang="en-US" dirty="0"/>
              <a:t>	</a:t>
            </a:r>
            <a:r>
              <a:rPr lang="en-US" dirty="0" smtClean="0"/>
              <a:t>	</a:t>
            </a:r>
            <a:r>
              <a:rPr lang="en-US" dirty="0" smtClean="0">
                <a:hlinkClick r:id="rId8"/>
              </a:rPr>
              <a:t>4 port USB port</a:t>
            </a:r>
            <a:r>
              <a:rPr lang="en-US" dirty="0" smtClean="0"/>
              <a:t> w/ power switches			16.95</a:t>
            </a:r>
          </a:p>
          <a:p>
            <a:r>
              <a:rPr lang="en-US" dirty="0"/>
              <a:t>	</a:t>
            </a:r>
            <a:r>
              <a:rPr lang="en-US" dirty="0" smtClean="0"/>
              <a:t>	</a:t>
            </a:r>
            <a:r>
              <a:rPr lang="en-US" dirty="0" smtClean="0">
                <a:hlinkClick r:id="rId9"/>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0"/>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1"/>
              </a:rPr>
              <a:t>Arduino Jumper Wires</a:t>
            </a:r>
            <a:r>
              <a:rPr lang="en-US" dirty="0" smtClean="0"/>
              <a:t> [you should be able to find these!]	1.99</a:t>
            </a:r>
          </a:p>
          <a:p>
            <a:r>
              <a:rPr lang="en-US" dirty="0"/>
              <a:t>	</a:t>
            </a:r>
            <a:r>
              <a:rPr lang="en-US" dirty="0" smtClean="0"/>
              <a:t>	</a:t>
            </a:r>
            <a:r>
              <a:rPr lang="en-US" dirty="0" smtClean="0">
                <a:hlinkClick r:id="rId12"/>
              </a:rPr>
              <a:t>USB cable for </a:t>
            </a:r>
            <a:r>
              <a:rPr lang="en-US" dirty="0" err="1" smtClean="0">
                <a:hlinkClick r:id="rId12"/>
              </a:rPr>
              <a:t>Arduino</a:t>
            </a:r>
            <a:r>
              <a:rPr lang="en-US" dirty="0" smtClean="0">
                <a:hlinkClick r:id="rId12"/>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244475"/>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512" y="2802865"/>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545754"/>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2"/>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2"/>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31176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097280"/>
            <a:ext cx="2742119" cy="2938320"/>
          </a:xfrm>
          <a:prstGeom prst="rect">
            <a:avLst/>
          </a:prstGeom>
          <a:noFill/>
          <a:ln>
            <a:noFill/>
          </a:ln>
        </p:spPr>
      </p:pic>
      <p:sp>
        <p:nvSpPr>
          <p:cNvPr id="7" name="Freeform 6"/>
          <p:cNvSpPr/>
          <p:nvPr/>
        </p:nvSpPr>
        <p:spPr>
          <a:xfrm>
            <a:off x="1920239" y="3017520"/>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296552"/>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2664000"/>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2651760"/>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172"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31176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822960"/>
            <a:ext cx="5586840" cy="3138479"/>
          </a:xfrm>
          <a:prstGeom prst="rect">
            <a:avLst/>
          </a:prstGeom>
          <a:noFill/>
          <a:ln>
            <a:noFill/>
          </a:ln>
        </p:spPr>
      </p:pic>
      <p:sp>
        <p:nvSpPr>
          <p:cNvPr id="4" name="TextBox 3"/>
          <p:cNvSpPr txBox="1"/>
          <p:nvPr/>
        </p:nvSpPr>
        <p:spPr>
          <a:xfrm>
            <a:off x="2077920" y="4042799"/>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31212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Details:		How could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731880"/>
            <a:ext cx="5281920" cy="3382920"/>
          </a:xfrm>
          <a:prstGeom prst="rect">
            <a:avLst/>
          </a:prstGeom>
          <a:noFill/>
          <a:ln>
            <a:noFill/>
          </a:ln>
        </p:spPr>
      </p:pic>
      <p:sp>
        <p:nvSpPr>
          <p:cNvPr id="4" name="TextBox 3"/>
          <p:cNvSpPr txBox="1"/>
          <p:nvPr/>
        </p:nvSpPr>
        <p:spPr>
          <a:xfrm>
            <a:off x="2468880" y="4148489"/>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494810"/>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167184"/>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185906"/>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2996392"/>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2996392"/>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346235"/>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346235"/>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696078"/>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696078"/>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04592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045922"/>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782745"/>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782745"/>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10255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102559"/>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740505"/>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4973348"/>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379254"/>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2996392"/>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592478"/>
            <a:ext cx="1648721" cy="369332"/>
          </a:xfrm>
          <a:prstGeom prst="rect">
            <a:avLst/>
          </a:prstGeom>
          <a:noFill/>
        </p:spPr>
        <p:txBody>
          <a:bodyPr wrap="none" rtlCol="0">
            <a:spAutoFit/>
          </a:bodyPr>
          <a:lstStyle/>
          <a:p>
            <a:r>
              <a:rPr lang="en-US" dirty="0" smtClean="0"/>
              <a:t>Last Event Time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184320" y="3124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422359"/>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182960"/>
            <a:ext cx="9278640" cy="840599"/>
          </a:xfrm>
          <a:prstGeom prst="rect">
            <a:avLst/>
          </a:prstGeom>
          <a:noFill/>
          <a:ln>
            <a:noFill/>
          </a:ln>
        </p:spPr>
      </p:pic>
      <p:sp>
        <p:nvSpPr>
          <p:cNvPr id="5" name="Freeform 4"/>
          <p:cNvSpPr/>
          <p:nvPr/>
        </p:nvSpPr>
        <p:spPr>
          <a:xfrm>
            <a:off x="2286000" y="3291839"/>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1824</TotalTime>
  <Words>3123</Words>
  <Application>Microsoft Office PowerPoint</Application>
  <PresentationFormat>Custom</PresentationFormat>
  <Paragraphs>618</Paragraphs>
  <Slides>52</Slides>
  <Notes>33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55" baseType="lpstr">
      <vt:lpstr>Default</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320</cp:revision>
  <dcterms:created xsi:type="dcterms:W3CDTF">2022-12-24T11:04:31Z</dcterms:created>
  <dcterms:modified xsi:type="dcterms:W3CDTF">2024-02-13T12:52:22Z</dcterms:modified>
</cp:coreProperties>
</file>